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8" r:id="rId2"/>
    <p:sldId id="309" r:id="rId3"/>
    <p:sldId id="312" r:id="rId4"/>
    <p:sldId id="328" r:id="rId5"/>
    <p:sldId id="314" r:id="rId6"/>
    <p:sldId id="313" r:id="rId7"/>
    <p:sldId id="323" r:id="rId8"/>
    <p:sldId id="325" r:id="rId9"/>
    <p:sldId id="326" r:id="rId10"/>
    <p:sldId id="327" r:id="rId11"/>
    <p:sldId id="322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357" autoAdjust="0"/>
  </p:normalViewPr>
  <p:slideViewPr>
    <p:cSldViewPr snapToGrid="0" snapToObjects="1">
      <p:cViewPr varScale="1">
        <p:scale>
          <a:sx n="150" d="100"/>
          <a:sy n="150" d="100"/>
        </p:scale>
        <p:origin x="2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en-CZ" smtClean="0"/>
              <a:t>11/28/2024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CZ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C2BCB195-1673-3A47-9233-C54678E827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7560001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529CB40-EF22-A849-8FDD-F1920C607CC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7DD9A-FFC4-0841-AF2F-01450E695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1999" y="770784"/>
            <a:ext cx="7560000" cy="2361215"/>
          </a:xfrm>
          <a:prstGeom prst="rect">
            <a:avLst/>
          </a:prstGeom>
        </p:spPr>
        <p:txBody>
          <a:bodyPr lIns="0" anchor="ctr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6A91278C-EE2F-154C-A334-789EFD7AC27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3132000"/>
            <a:ext cx="7560000" cy="1436875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D342EA7A-0230-9C4E-8A1C-0937059371F9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AF8EA-B46E-0B45-BA86-A9CB61607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53" r:id="rId4"/>
    <p:sldLayoutId id="2147483655" r:id="rId5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rcela.valkova@tul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zs.cz/dopady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bip.org/" TargetMode="External"/><Relationship Id="rId2" Type="http://schemas.openxmlformats.org/officeDocument/2006/relationships/hyperlink" Target="https://doc.tul.cz/vyse-stipendia-2024-2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s.tul.cz/en/bip-n4m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.tul.cz/studentske-mobilty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l.cz/erasmus/" TargetMode="External"/><Relationship Id="rId2" Type="http://schemas.openxmlformats.org/officeDocument/2006/relationships/hyperlink" Target="https://www.fs.tul.cz/zakladni-informace-erasm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jed.cz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hyperlink" Target="https://www.facebook.com/erasmusplusCR/videos/89861884386063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07845-6198-AF48-9339-1C648FC1AF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Marcela Válková</a:t>
            </a:r>
            <a:endParaRPr lang="en-CZ" dirty="0"/>
          </a:p>
          <a:p>
            <a:r>
              <a:rPr lang="cs-CZ" dirty="0"/>
              <a:t>Referent zahraničních vztahů FS TUL</a:t>
            </a:r>
            <a:endParaRPr lang="en-CZ" dirty="0"/>
          </a:p>
          <a:p>
            <a:endParaRPr lang="en-CZ" dirty="0"/>
          </a:p>
          <a:p>
            <a:r>
              <a:rPr lang="en-CZ" dirty="0"/>
              <a:t>+420 </a:t>
            </a:r>
            <a:r>
              <a:rPr lang="cs-CZ" dirty="0"/>
              <a:t>485 353 246</a:t>
            </a:r>
            <a:endParaRPr lang="en-CZ" dirty="0"/>
          </a:p>
          <a:p>
            <a:r>
              <a:rPr lang="cs-CZ" dirty="0" err="1">
                <a:hlinkClick r:id="rId2"/>
              </a:rPr>
              <a:t>marcela.valkova</a:t>
            </a:r>
            <a:r>
              <a:rPr lang="en-CZ" dirty="0">
                <a:hlinkClick r:id="rId2"/>
              </a:rPr>
              <a:t>@tul.cz</a:t>
            </a:r>
            <a:r>
              <a:rPr lang="cs-CZ" dirty="0"/>
              <a:t> </a:t>
            </a:r>
            <a:endParaRPr lang="en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9" y="1276350"/>
            <a:ext cx="7560000" cy="1658799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rgbClr val="7030A0"/>
                </a:solidFill>
              </a:rPr>
              <a:t>ERASMUS+:</a:t>
            </a:r>
            <a:br>
              <a:rPr lang="cs-CZ" sz="4800" b="1" dirty="0">
                <a:solidFill>
                  <a:srgbClr val="7030A0"/>
                </a:solidFill>
              </a:rPr>
            </a:br>
            <a:r>
              <a:rPr lang="cs-CZ" sz="4800" b="1" dirty="0">
                <a:solidFill>
                  <a:srgbClr val="7030A0"/>
                </a:solidFill>
              </a:rPr>
              <a:t>mobility jednotlivců </a:t>
            </a:r>
            <a:br>
              <a:rPr lang="cs-CZ" sz="4800" b="1" dirty="0">
                <a:solidFill>
                  <a:srgbClr val="7030A0"/>
                </a:solidFill>
              </a:rPr>
            </a:br>
            <a:r>
              <a:rPr lang="cs-CZ" sz="3100" b="1" dirty="0"/>
              <a:t>Informační schůzka 28. 11. 2024</a:t>
            </a:r>
            <a:endParaRPr lang="en-CZ" sz="3100" dirty="0"/>
          </a:p>
        </p:txBody>
      </p:sp>
      <p:pic>
        <p:nvPicPr>
          <p:cNvPr id="4" name="Obrázek 7" descr="Výsledek obrázku pro erasmus">
            <a:extLst>
              <a:ext uri="{FF2B5EF4-FFF2-40B4-BE49-F238E27FC236}">
                <a16:creationId xmlns:a16="http://schemas.microsoft.com/office/drawing/2014/main" id="{DF38D97F-E4B3-4CBB-833D-98BDFD01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21" y="3546530"/>
            <a:ext cx="3622821" cy="1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4638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D7A382-434B-114C-8925-C8142BA0B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11</a:t>
            </a:fld>
            <a:endParaRPr lang="en-CZ"/>
          </a:p>
        </p:txBody>
      </p:sp>
      <p:pic>
        <p:nvPicPr>
          <p:cNvPr id="12" name="Obrázek 8" descr="Související obrázek">
            <a:extLst>
              <a:ext uri="{FF2B5EF4-FFF2-40B4-BE49-F238E27FC236}">
                <a16:creationId xmlns:a16="http://schemas.microsoft.com/office/drawing/2014/main" id="{1E6E7DDA-0741-49C0-888B-98576F39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4" y="1637887"/>
            <a:ext cx="1822426" cy="17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" descr="Výsledek obrázku pro erasmus">
            <a:extLst>
              <a:ext uri="{FF2B5EF4-FFF2-40B4-BE49-F238E27FC236}">
                <a16:creationId xmlns:a16="http://schemas.microsoft.com/office/drawing/2014/main" id="{7430E89C-3E60-4B8D-9458-283C588C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979488"/>
            <a:ext cx="3168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0" descr="Související obrázek">
            <a:extLst>
              <a:ext uri="{FF2B5EF4-FFF2-40B4-BE49-F238E27FC236}">
                <a16:creationId xmlns:a16="http://schemas.microsoft.com/office/drawing/2014/main" id="{61C389F0-8E14-4E02-9124-EA1441F6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6" y="1676401"/>
            <a:ext cx="194468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678278-68CB-4A98-8ABA-27BA99DDB8AE}"/>
              </a:ext>
            </a:extLst>
          </p:cNvPr>
          <p:cNvSpPr txBox="1"/>
          <p:nvPr/>
        </p:nvSpPr>
        <p:spPr>
          <a:xfrm>
            <a:off x="3981450" y="3880857"/>
            <a:ext cx="4572000" cy="566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1400" dirty="0">
                <a:solidFill>
                  <a:schemeClr val="bg1"/>
                </a:solidFill>
                <a:latin typeface="+mn-lt"/>
                <a:cs typeface="+mn-cs"/>
              </a:rPr>
              <a:t>Budeme se těšit na Vaši účast!</a:t>
            </a:r>
          </a:p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1400" dirty="0">
                <a:solidFill>
                  <a:schemeClr val="bg1"/>
                </a:solidFill>
                <a:latin typeface="+mn-lt"/>
                <a:cs typeface="+mn-cs"/>
              </a:rPr>
              <a:t>Stojí to za to! VYJEĎ!</a:t>
            </a:r>
          </a:p>
        </p:txBody>
      </p:sp>
    </p:spTree>
    <p:extLst>
      <p:ext uri="{BB962C8B-B14F-4D97-AF65-F5344CB8AC3E}">
        <p14:creationId xmlns:p14="http://schemas.microsoft.com/office/powerpoint/2010/main" val="14975968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07845-6198-AF48-9339-1C648FC1AF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Marcela Válková</a:t>
            </a:r>
          </a:p>
          <a:p>
            <a:r>
              <a:rPr lang="cs-CZ" dirty="0"/>
              <a:t>Studijní oddělení FS TUL</a:t>
            </a:r>
          </a:p>
          <a:p>
            <a:r>
              <a:rPr lang="cs-CZ" dirty="0"/>
              <a:t>Budova G, 3. patro</a:t>
            </a:r>
            <a:endParaRPr lang="en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1301A-489C-EA47-885C-AB0686B5EE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pPr/>
              <a:t>3</a:t>
            </a:fld>
            <a:endParaRPr lang="en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89F56-6F03-8047-A524-4350C976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sz="3600" dirty="0"/>
              <a:t>Nadpis kapitoly pro předělový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D1C84-1C55-3741-AF17-EB55E2F90BF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 Erasmus a boření mýtů....</a:t>
            </a:r>
            <a:endParaRPr lang="en-CZ" dirty="0"/>
          </a:p>
        </p:txBody>
      </p:sp>
      <p:pic>
        <p:nvPicPr>
          <p:cNvPr id="5" name="Picture 5" descr="75220687_2495694823877671_9043625387774443520_n">
            <a:extLst>
              <a:ext uri="{FF2B5EF4-FFF2-40B4-BE49-F238E27FC236}">
                <a16:creationId xmlns:a16="http://schemas.microsoft.com/office/drawing/2014/main" id="{D20F7B9F-495C-402C-A8CB-C4C117147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4" r="3181"/>
          <a:stretch/>
        </p:blipFill>
        <p:spPr bwMode="auto">
          <a:xfrm>
            <a:off x="-93237" y="574845"/>
            <a:ext cx="8884811" cy="41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58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cs-CZ" sz="1600" b="1" dirty="0">
                <a:solidFill>
                  <a:schemeClr val="bg1"/>
                </a:solidFill>
              </a:rPr>
              <a:t>Překážky? Spíše příležitosti!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9">
            <a:extLst>
              <a:ext uri="{FF2B5EF4-FFF2-40B4-BE49-F238E27FC236}">
                <a16:creationId xmlns:a16="http://schemas.microsoft.com/office/drawing/2014/main" id="{C9DE5B2C-7388-44DC-B447-D1F809FD4A28}"/>
              </a:ext>
            </a:extLst>
          </p:cNvPr>
          <p:cNvSpPr txBox="1">
            <a:spLocks/>
          </p:cNvSpPr>
          <p:nvPr/>
        </p:nvSpPr>
        <p:spPr>
          <a:xfrm>
            <a:off x="259143" y="724097"/>
            <a:ext cx="8064500" cy="489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91424" bIns="91424" rtlCol="0" anchor="t" anchorCtr="0">
            <a:noAutofit/>
          </a:bodyPr>
          <a:lstStyle>
            <a:lvl1pPr marL="342900" marR="0" indent="-228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42900" marR="0" indent="254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342900" marR="0" indent="711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42900" marR="0" indent="1168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42900" marR="0" indent="1625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defRPr/>
            </a:pPr>
            <a:endParaRPr lang="cs-CZ" sz="1200" b="1">
              <a:solidFill>
                <a:schemeClr val="accent1">
                  <a:lumMod val="75000"/>
                </a:schemeClr>
              </a:solidFill>
            </a:endParaRPr>
          </a:p>
          <a:p>
            <a:pPr hangingPunct="1">
              <a:defRPr/>
            </a:pPr>
            <a:endParaRPr lang="cs-CZ" sz="1200" b="1" dirty="0"/>
          </a:p>
        </p:txBody>
      </p:sp>
      <p:sp>
        <p:nvSpPr>
          <p:cNvPr id="8" name="Zástupný symbol pro obsah 9">
            <a:extLst>
              <a:ext uri="{FF2B5EF4-FFF2-40B4-BE49-F238E27FC236}">
                <a16:creationId xmlns:a16="http://schemas.microsoft.com/office/drawing/2014/main" id="{EC306AE5-8198-4025-A345-7AD5D1CB75E5}"/>
              </a:ext>
            </a:extLst>
          </p:cNvPr>
          <p:cNvSpPr txBox="1">
            <a:spLocks/>
          </p:cNvSpPr>
          <p:nvPr/>
        </p:nvSpPr>
        <p:spPr>
          <a:xfrm>
            <a:off x="629048" y="1201936"/>
            <a:ext cx="8064500" cy="489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91424" bIns="91424" rtlCol="0" anchor="t" anchorCtr="0">
            <a:noAutofit/>
          </a:bodyPr>
          <a:lstStyle>
            <a:lvl1pPr marL="342900" marR="0" indent="-228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42900" marR="0" indent="254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342900" marR="0" indent="711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42900" marR="0" indent="1168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42900" marR="0" indent="1625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defRPr/>
            </a:pPr>
            <a:endParaRPr lang="cs-CZ" sz="1200" b="1">
              <a:solidFill>
                <a:schemeClr val="accent1">
                  <a:lumMod val="75000"/>
                </a:schemeClr>
              </a:solidFill>
            </a:endParaRPr>
          </a:p>
          <a:p>
            <a:pPr hangingPunct="1">
              <a:defRPr/>
            </a:pPr>
            <a:endParaRPr lang="cs-CZ" sz="1200" b="1" dirty="0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9CB09650-0A5F-42EA-A78F-CF7A4525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9" y="944513"/>
            <a:ext cx="1306101" cy="8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ECA2BEB0-78EA-466F-8551-BA8E3094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9" y="1887489"/>
            <a:ext cx="1306101" cy="8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5104E72A-C6C6-4108-98FB-80B52DD3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5" y="2839580"/>
            <a:ext cx="1307307" cy="8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577D7E54-64CB-40AA-AE6C-A8EFD570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1" y="3720107"/>
            <a:ext cx="1306100" cy="95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Šipka doprava 12">
            <a:extLst>
              <a:ext uri="{FF2B5EF4-FFF2-40B4-BE49-F238E27FC236}">
                <a16:creationId xmlns:a16="http://schemas.microsoft.com/office/drawing/2014/main" id="{24AB2901-51C5-47A2-9ECD-1EA254617F9A}"/>
              </a:ext>
            </a:extLst>
          </p:cNvPr>
          <p:cNvSpPr/>
          <p:nvPr/>
        </p:nvSpPr>
        <p:spPr>
          <a:xfrm>
            <a:off x="3069623" y="1237446"/>
            <a:ext cx="73461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050"/>
          </a:p>
        </p:txBody>
      </p:sp>
      <p:sp>
        <p:nvSpPr>
          <p:cNvPr id="28" name="Šipka doprava 14">
            <a:extLst>
              <a:ext uri="{FF2B5EF4-FFF2-40B4-BE49-F238E27FC236}">
                <a16:creationId xmlns:a16="http://schemas.microsoft.com/office/drawing/2014/main" id="{CE051D3E-6E02-4B02-9DE1-C7C176656664}"/>
              </a:ext>
            </a:extLst>
          </p:cNvPr>
          <p:cNvSpPr/>
          <p:nvPr/>
        </p:nvSpPr>
        <p:spPr>
          <a:xfrm>
            <a:off x="3095898" y="2163280"/>
            <a:ext cx="73461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050"/>
          </a:p>
        </p:txBody>
      </p:sp>
      <p:sp>
        <p:nvSpPr>
          <p:cNvPr id="29" name="Šipka doprava 15">
            <a:extLst>
              <a:ext uri="{FF2B5EF4-FFF2-40B4-BE49-F238E27FC236}">
                <a16:creationId xmlns:a16="http://schemas.microsoft.com/office/drawing/2014/main" id="{B161F4AC-C6D3-4FFC-B5EC-B4DE6A1684C9}"/>
              </a:ext>
            </a:extLst>
          </p:cNvPr>
          <p:cNvSpPr/>
          <p:nvPr/>
        </p:nvSpPr>
        <p:spPr>
          <a:xfrm>
            <a:off x="3095897" y="3086049"/>
            <a:ext cx="734615" cy="377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050"/>
          </a:p>
        </p:txBody>
      </p:sp>
      <p:sp>
        <p:nvSpPr>
          <p:cNvPr id="30" name="Šipka doprava 16">
            <a:extLst>
              <a:ext uri="{FF2B5EF4-FFF2-40B4-BE49-F238E27FC236}">
                <a16:creationId xmlns:a16="http://schemas.microsoft.com/office/drawing/2014/main" id="{C68C6AFB-38FD-49A7-8F3A-882F383D07B9}"/>
              </a:ext>
            </a:extLst>
          </p:cNvPr>
          <p:cNvSpPr/>
          <p:nvPr/>
        </p:nvSpPr>
        <p:spPr>
          <a:xfrm>
            <a:off x="3113485" y="4066580"/>
            <a:ext cx="734615" cy="37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05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9C820B8-FC0E-470D-B8D8-A5D69FE13F28}"/>
              </a:ext>
            </a:extLst>
          </p:cNvPr>
          <p:cNvSpPr txBox="1"/>
          <p:nvPr/>
        </p:nvSpPr>
        <p:spPr>
          <a:xfrm>
            <a:off x="4356498" y="1226219"/>
            <a:ext cx="21205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dirty="0"/>
              <a:t>Hospodaření s penězi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90687AD-132D-425A-9962-286E02E700F2}"/>
              </a:ext>
            </a:extLst>
          </p:cNvPr>
          <p:cNvSpPr txBox="1"/>
          <p:nvPr/>
        </p:nvSpPr>
        <p:spPr>
          <a:xfrm>
            <a:off x="4356497" y="2182528"/>
            <a:ext cx="2827734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/>
              <a:t>Nová přátelství po celém světě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A7F6E0C-7313-4B0F-B334-BA433761E979}"/>
              </a:ext>
            </a:extLst>
          </p:cNvPr>
          <p:cNvSpPr txBox="1"/>
          <p:nvPr/>
        </p:nvSpPr>
        <p:spPr>
          <a:xfrm>
            <a:off x="4356498" y="3120874"/>
            <a:ext cx="12715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/>
              <a:t>Sebevědomí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69D0A64-766A-4B6C-A4A3-75A0645B3E58}"/>
              </a:ext>
            </a:extLst>
          </p:cNvPr>
          <p:cNvSpPr txBox="1"/>
          <p:nvPr/>
        </p:nvSpPr>
        <p:spPr>
          <a:xfrm>
            <a:off x="4356498" y="4102498"/>
            <a:ext cx="2664619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/>
              <a:t>Zlepšení jazykových znalostí</a:t>
            </a:r>
          </a:p>
        </p:txBody>
      </p:sp>
      <p:sp>
        <p:nvSpPr>
          <p:cNvPr id="35" name="Šipka doprava 15">
            <a:extLst>
              <a:ext uri="{FF2B5EF4-FFF2-40B4-BE49-F238E27FC236}">
                <a16:creationId xmlns:a16="http://schemas.microsoft.com/office/drawing/2014/main" id="{AC71957C-A67A-4B99-BA06-C6F01AAEFC66}"/>
              </a:ext>
            </a:extLst>
          </p:cNvPr>
          <p:cNvSpPr/>
          <p:nvPr/>
        </p:nvSpPr>
        <p:spPr>
          <a:xfrm>
            <a:off x="3088422" y="2144068"/>
            <a:ext cx="734615" cy="377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050"/>
          </a:p>
        </p:txBody>
      </p:sp>
      <p:sp>
        <p:nvSpPr>
          <p:cNvPr id="36" name="Šipka doprava 15">
            <a:extLst>
              <a:ext uri="{FF2B5EF4-FFF2-40B4-BE49-F238E27FC236}">
                <a16:creationId xmlns:a16="http://schemas.microsoft.com/office/drawing/2014/main" id="{8B768280-C127-457B-82FA-9A3142029DD2}"/>
              </a:ext>
            </a:extLst>
          </p:cNvPr>
          <p:cNvSpPr/>
          <p:nvPr/>
        </p:nvSpPr>
        <p:spPr>
          <a:xfrm>
            <a:off x="3069622" y="1221299"/>
            <a:ext cx="734615" cy="377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050"/>
          </a:p>
        </p:txBody>
      </p:sp>
    </p:spTree>
    <p:extLst>
      <p:ext uri="{BB962C8B-B14F-4D97-AF65-F5344CB8AC3E}">
        <p14:creationId xmlns:p14="http://schemas.microsoft.com/office/powerpoint/2010/main" val="12137388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C8DC-D524-BA4B-96CC-70DEC0069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5</a:t>
            </a:fld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79" y="188501"/>
            <a:ext cx="7560001" cy="360000"/>
          </a:xfrm>
        </p:spPr>
        <p:txBody>
          <a:bodyPr/>
          <a:lstStyle/>
          <a:p>
            <a:pPr eaLnBrk="1" hangingPunct="1">
              <a:defRPr/>
            </a:pPr>
            <a:endParaRPr lang="cs-CZ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dirty="0">
                <a:hlinkClick r:id="rId2"/>
              </a:rPr>
              <a:t>Jak výjezdy do zahraničí (z)mění život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endParaRPr lang="cs-CZ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E1B956-AC03-49A7-B280-2E091310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261" y="974775"/>
            <a:ext cx="4983878" cy="34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73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4B3469-47E2-0F4E-9011-5BFFC9FCF3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6</a:t>
            </a:fld>
            <a:endParaRPr lang="en-CZ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2AF17C5-BFE3-F347-8ABA-976352CAB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ERASMUS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+: Mobility studentů</a:t>
            </a:r>
            <a:endParaRPr lang="en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AE9770-6057-4BE1-9BC8-2001A763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9" y="558623"/>
            <a:ext cx="7089611" cy="40808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A3E76F2-956C-4349-A18F-A6F37050402A}"/>
              </a:ext>
            </a:extLst>
          </p:cNvPr>
          <p:cNvSpPr txBox="1"/>
          <p:nvPr/>
        </p:nvSpPr>
        <p:spPr>
          <a:xfrm>
            <a:off x="661270" y="4516398"/>
            <a:ext cx="45720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Na TUL je financováno max. 6 měsíců v rámci 1 výjezdu na 1 instituci!</a:t>
            </a:r>
          </a:p>
        </p:txBody>
      </p:sp>
    </p:spTree>
    <p:extLst>
      <p:ext uri="{BB962C8B-B14F-4D97-AF65-F5344CB8AC3E}">
        <p14:creationId xmlns:p14="http://schemas.microsoft.com/office/powerpoint/2010/main" val="37967279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D7A382-434B-114C-8925-C8142BA0B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7</a:t>
            </a:fld>
            <a:endParaRPr lang="en-CZ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C60AE7-24C6-1B42-9289-B72A69C82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  ERASMUS+: Další příležitosti</a:t>
            </a:r>
            <a:endParaRPr lang="en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46DC17-CA2B-40FE-B807-6D56342628E4}"/>
              </a:ext>
            </a:extLst>
          </p:cNvPr>
          <p:cNvSpPr txBox="1"/>
          <p:nvPr/>
        </p:nvSpPr>
        <p:spPr>
          <a:xfrm>
            <a:off x="338137" y="682774"/>
            <a:ext cx="8467725" cy="38933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dirty="0"/>
              <a:t>Délka mobility – dlouhodobá (min. 2 měsíce) vs. krátkodobá mobilita (min. 5 dní).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dirty="0"/>
              <a:t>Sazby mobilit – </a:t>
            </a:r>
            <a:r>
              <a:rPr lang="cs-CZ" sz="1300" dirty="0">
                <a:hlinkClick r:id="rId2"/>
              </a:rPr>
              <a:t>navýšení stipendií </a:t>
            </a:r>
            <a:r>
              <a:rPr lang="cs-CZ" sz="1300" dirty="0"/>
              <a:t>u studijních pobytů i pracovních stáží od 2024/2025.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b="1" dirty="0"/>
              <a:t>Krátkodobá </a:t>
            </a:r>
            <a:r>
              <a:rPr lang="cs-CZ" sz="1300" dirty="0"/>
              <a:t>mobilita – </a:t>
            </a:r>
            <a:r>
              <a:rPr lang="cs-CZ" sz="1300" b="1" dirty="0"/>
              <a:t>pro studenty PhD </a:t>
            </a:r>
            <a:r>
              <a:rPr lang="cs-CZ" sz="1300" dirty="0"/>
              <a:t>studia </a:t>
            </a:r>
            <a:r>
              <a:rPr lang="cs-CZ" sz="1300" b="1" dirty="0"/>
              <a:t>a</a:t>
            </a:r>
            <a:r>
              <a:rPr lang="cs-CZ" sz="1300" dirty="0"/>
              <a:t> studenty spadající do kategorie </a:t>
            </a:r>
            <a:r>
              <a:rPr lang="cs-CZ" sz="1300" b="1" dirty="0"/>
              <a:t>studentů v rámci inkluze</a:t>
            </a:r>
            <a:r>
              <a:rPr lang="cs-CZ" sz="1300" dirty="0"/>
              <a:t> (omezené příležitosti – zdravotní, ekonomické, jiné překážky), </a:t>
            </a:r>
            <a:r>
              <a:rPr lang="cs-CZ" sz="1300" b="1" dirty="0"/>
              <a:t>délka 5-</a:t>
            </a:r>
            <a:r>
              <a:rPr lang="cs-CZ" sz="1300" dirty="0"/>
              <a:t>30</a:t>
            </a:r>
            <a:r>
              <a:rPr lang="cs-CZ" sz="1300" b="1" dirty="0"/>
              <a:t>/</a:t>
            </a:r>
            <a:r>
              <a:rPr lang="cs-CZ" sz="1300" dirty="0">
                <a:solidFill>
                  <a:srgbClr val="FF0000"/>
                </a:solidFill>
              </a:rPr>
              <a:t>14 dní (na TUL!)</a:t>
            </a:r>
            <a:r>
              <a:rPr lang="cs-CZ" sz="1300" dirty="0"/>
              <a:t>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dirty="0"/>
              <a:t>Všechny mobility lze realizovat i v tzv. </a:t>
            </a:r>
            <a:r>
              <a:rPr lang="cs-CZ" sz="1300" b="1" dirty="0"/>
              <a:t>kombinované variantě</a:t>
            </a:r>
            <a:r>
              <a:rPr lang="cs-CZ" sz="1300" dirty="0"/>
              <a:t>.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cs-CZ" sz="1300" b="1" dirty="0"/>
              <a:t>      Kombinovaná mobilita </a:t>
            </a:r>
            <a:r>
              <a:rPr lang="cs-CZ" sz="1300" dirty="0"/>
              <a:t>= kombinace fyzické mobility s virtuální složkou. Nutné dodržet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cs-CZ" sz="1300" dirty="0"/>
              <a:t>      minimální délku pobytu v zahraničí pro přiznání grantu! (</a:t>
            </a:r>
            <a:r>
              <a:rPr lang="cs-CZ" sz="1300" dirty="0">
                <a:solidFill>
                  <a:srgbClr val="FF0000"/>
                </a:solidFill>
              </a:rPr>
              <a:t>pozn. na dobu realizovanou v ČR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cs-CZ" sz="1300" dirty="0">
                <a:solidFill>
                  <a:srgbClr val="FF0000"/>
                </a:solidFill>
              </a:rPr>
              <a:t>      nenáleží účastníkovi finanční prostředky = virtuální část nehrazena</a:t>
            </a:r>
            <a:r>
              <a:rPr lang="cs-CZ" sz="1300" dirty="0"/>
              <a:t>!)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dirty="0"/>
              <a:t>Zahrnuta i </a:t>
            </a:r>
            <a:r>
              <a:rPr lang="cs-CZ" sz="1300" b="1" dirty="0"/>
              <a:t>mezinárodní mobilita</a:t>
            </a:r>
            <a:r>
              <a:rPr lang="cs-CZ" sz="1300" dirty="0"/>
              <a:t>, tj. mobilita do partnerských zemí - v rámci interního nastavení bude TUL realizovat tento typ mobilit </a:t>
            </a:r>
            <a:r>
              <a:rPr lang="cs-CZ" sz="1300" b="1" dirty="0"/>
              <a:t>pouze do regionu č. 14</a:t>
            </a:r>
            <a:r>
              <a:rPr lang="cs-CZ" sz="1300" dirty="0"/>
              <a:t>, tj. na Faerské ostrovy, do Švýcarska a do Velké Británie. 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b="1" dirty="0"/>
              <a:t>Inkluze. </a:t>
            </a:r>
            <a:r>
              <a:rPr lang="cs-CZ" sz="1300" dirty="0"/>
              <a:t>Navýšení podpory pro </a:t>
            </a:r>
            <a:r>
              <a:rPr lang="cs-CZ" sz="1300" b="1" dirty="0"/>
              <a:t>a)</a:t>
            </a:r>
            <a:r>
              <a:rPr lang="cs-CZ" sz="1300" dirty="0"/>
              <a:t> účastníky s fyzickým, duševním nebo zdravotním znevýhodněním, </a:t>
            </a:r>
            <a:r>
              <a:rPr lang="cs-CZ" sz="1300" b="1" dirty="0"/>
              <a:t>b)</a:t>
            </a:r>
            <a:r>
              <a:rPr lang="cs-CZ" sz="1300" dirty="0"/>
              <a:t> účastníky s ekonomickou překážkou, s dětmi/závislými osobami aj., </a:t>
            </a:r>
            <a:r>
              <a:rPr lang="cs-CZ" sz="1300" b="1" dirty="0"/>
              <a:t>c)</a:t>
            </a:r>
            <a:r>
              <a:rPr lang="cs-CZ" sz="1300" dirty="0"/>
              <a:t> účastníky s jinou další překážkou (bude posuzováno jednotlivě komisí ZHR).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b="1" dirty="0"/>
              <a:t>Green Erasmus+ </a:t>
            </a:r>
            <a:r>
              <a:rPr lang="cs-CZ" sz="1300" dirty="0"/>
              <a:t>- příspěvek při využití ekologičtějšího způsobu dopravy (vlak, autobus, loď místo auta či letadla, rovněž spolujízda) - </a:t>
            </a:r>
            <a:r>
              <a:rPr lang="cs-CZ" sz="1300" dirty="0">
                <a:solidFill>
                  <a:srgbClr val="FF0000"/>
                </a:solidFill>
              </a:rPr>
              <a:t>od 2024/2025 pouze v případě krátkodobé mobility!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dirty="0">
                <a:solidFill>
                  <a:srgbClr val="FF0000"/>
                </a:solidFill>
              </a:rPr>
              <a:t>Od 2024/2025 – výplata stipendia na cestovní náklady – pouze v případě krátkodobé mobility!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300" b="1" dirty="0"/>
              <a:t>Kombinované intenzivní programy (BIP) </a:t>
            </a:r>
            <a:r>
              <a:rPr lang="cs-CZ" sz="1300" dirty="0"/>
              <a:t>– studenti/zaměstnanci budou moci využít </a:t>
            </a:r>
            <a:r>
              <a:rPr lang="cs-CZ" sz="1300" dirty="0">
                <a:hlinkClick r:id="rId3"/>
              </a:rPr>
              <a:t>BIP</a:t>
            </a:r>
            <a:r>
              <a:rPr lang="cs-CZ" sz="1300" dirty="0"/>
              <a:t>, které zkombinují online studium a týmovou práci s krátkodobým pobytem v zahraničí. Délka 5-30 dní pro fyzickou část, délka virtuální aktivity není specifikována. 2023 – </a:t>
            </a:r>
            <a:r>
              <a:rPr lang="cs-CZ" sz="1300" dirty="0">
                <a:hlinkClick r:id="rId4"/>
              </a:rPr>
              <a:t>FS organizovala 1. BIP</a:t>
            </a:r>
            <a:r>
              <a:rPr lang="cs-CZ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724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D7A382-434B-114C-8925-C8142BA0B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8</a:t>
            </a:fld>
            <a:endParaRPr lang="en-CZ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C5027B-CCD1-FF47-8970-919BF4D25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  VÝBĚROVÉ ŘÍZENÍ 2025/2026</a:t>
            </a:r>
            <a:endParaRPr lang="en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C800DCF-5074-43C8-8FC1-B7AE65C88EBB}"/>
              </a:ext>
            </a:extLst>
          </p:cNvPr>
          <p:cNvSpPr txBox="1"/>
          <p:nvPr/>
        </p:nvSpPr>
        <p:spPr>
          <a:xfrm>
            <a:off x="428624" y="939940"/>
            <a:ext cx="7560001" cy="3370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cs-CZ" sz="1400" dirty="0"/>
              <a:t> </a:t>
            </a:r>
            <a:r>
              <a:rPr lang="cs-CZ" sz="1600" dirty="0"/>
              <a:t>Vyhlášení na webu  FS TUL </a:t>
            </a:r>
            <a:r>
              <a:rPr lang="cs-CZ" sz="1600" dirty="0">
                <a:hlinkClick r:id="rId2"/>
              </a:rPr>
              <a:t>https://www.fs.tul.cz/studentske-mobilty</a:t>
            </a:r>
            <a:r>
              <a:rPr lang="cs-CZ" sz="1600" dirty="0"/>
              <a:t> , zaslány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z="1600" dirty="0"/>
              <a:t>    informace na katedry, hromadné e-maily na studenty.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cs-CZ" sz="1600" dirty="0"/>
              <a:t> </a:t>
            </a:r>
            <a:r>
              <a:rPr lang="cs-CZ" sz="1600" dirty="0" err="1"/>
              <a:t>Deadline</a:t>
            </a:r>
            <a:r>
              <a:rPr lang="cs-CZ" sz="1600" dirty="0"/>
              <a:t> pro přihlášení: </a:t>
            </a:r>
            <a:r>
              <a:rPr lang="cs-CZ" sz="1600" b="1" dirty="0"/>
              <a:t>15. ledna 2025,</a:t>
            </a:r>
            <a:r>
              <a:rPr lang="cs-CZ" sz="1600" dirty="0"/>
              <a:t> formulář  přihlášky na webu FS TUL,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z="1600" dirty="0"/>
              <a:t>    studenti se přihlašují přes IS STAG!</a:t>
            </a:r>
            <a:endParaRPr lang="cs-CZ" sz="1600" b="1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cs-CZ" sz="1600" dirty="0"/>
              <a:t> Přihlášky na </a:t>
            </a:r>
            <a:r>
              <a:rPr lang="cs-CZ" sz="1600" b="1" dirty="0"/>
              <a:t>ZS a LS 2025/2026</a:t>
            </a:r>
            <a:r>
              <a:rPr lang="cs-CZ" sz="1600" dirty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cs-CZ" sz="1600" dirty="0"/>
              <a:t> Seznam partnerských univerzit na </a:t>
            </a:r>
            <a:r>
              <a:rPr lang="cs-CZ" sz="1600" dirty="0">
                <a:hlinkClick r:id="rId2"/>
              </a:rPr>
              <a:t>webu FS TUL</a:t>
            </a:r>
            <a:r>
              <a:rPr lang="cs-CZ" sz="1600" dirty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cs-CZ" sz="1600" dirty="0"/>
              <a:t> Kritéria výběru (kvalifikační podmínky, prospěch, finanční závazky vůči TUL,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z="1600" dirty="0"/>
              <a:t>    jazyková zkouška, motivační dopis, u DSP – doporučení školitele, plnění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z="1600" dirty="0"/>
              <a:t>    individuálního studijního plánu).</a:t>
            </a:r>
          </a:p>
        </p:txBody>
      </p:sp>
    </p:spTree>
    <p:extLst>
      <p:ext uri="{BB962C8B-B14F-4D97-AF65-F5344CB8AC3E}">
        <p14:creationId xmlns:p14="http://schemas.microsoft.com/office/powerpoint/2010/main" val="1791239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D7A382-434B-114C-8925-C8142BA0B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9</a:t>
            </a:fld>
            <a:endParaRPr lang="en-CZ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C5027B-CCD1-FF47-8970-919BF4D25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  ERASMUS+</a:t>
            </a:r>
            <a:endParaRPr lang="en-CZ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D9DC1C-99BB-46AB-A314-D547F0B4EE5C}"/>
              </a:ext>
            </a:extLst>
          </p:cNvPr>
          <p:cNvSpPr txBox="1"/>
          <p:nvPr/>
        </p:nvSpPr>
        <p:spPr>
          <a:xfrm>
            <a:off x="304799" y="857975"/>
            <a:ext cx="81438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1200" b="1" dirty="0"/>
              <a:t>  Informace o programu Erasmus+: </a:t>
            </a:r>
            <a:r>
              <a:rPr lang="cs-CZ" sz="1200" b="1" dirty="0">
                <a:hlinkClick r:id="rId2"/>
              </a:rPr>
              <a:t>https://www.fs.tul.cz/zakladni-informace-erasmus</a:t>
            </a:r>
            <a:r>
              <a:rPr lang="cs-CZ" sz="1200" b="1" dirty="0"/>
              <a:t> 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200" b="1" dirty="0"/>
              <a:t>                                                           </a:t>
            </a:r>
            <a:r>
              <a:rPr lang="cs-CZ" sz="1200" b="1" dirty="0">
                <a:hlinkClick r:id="rId3"/>
              </a:rPr>
              <a:t>https://www.tul.cz/erasmus/</a:t>
            </a:r>
            <a:r>
              <a:rPr lang="cs-CZ" sz="1200" b="1" dirty="0"/>
              <a:t>   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00B19225-C48B-48BC-BE29-0380CCC8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r="18170" b="838"/>
          <a:stretch>
            <a:fillRect/>
          </a:stretch>
        </p:blipFill>
        <p:spPr bwMode="auto">
          <a:xfrm>
            <a:off x="779464" y="1390650"/>
            <a:ext cx="4575118" cy="289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27BB18-8F48-4940-B6C6-5EBD26B0E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021" y="1165653"/>
            <a:ext cx="2474004" cy="36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26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427D7F3D-C57F-4426-ACDC-9515047B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8" y="1152525"/>
            <a:ext cx="5719990" cy="347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D7A382-434B-114C-8925-C8142BA0B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10</a:t>
            </a:fld>
            <a:endParaRPr lang="en-CZ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C5027B-CCD1-FF47-8970-919BF4D25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  ERASMUS+....inspirace</a:t>
            </a:r>
            <a:endParaRPr lang="en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7925B4-720C-4F1F-92DE-82BE51C30EAF}"/>
              </a:ext>
            </a:extLst>
          </p:cNvPr>
          <p:cNvSpPr txBox="1"/>
          <p:nvPr/>
        </p:nvSpPr>
        <p:spPr>
          <a:xfrm>
            <a:off x="790575" y="690860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12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https://www.vyjed.cz/</a:t>
            </a:r>
            <a:r>
              <a:rPr lang="cs-CZ" sz="1200" b="1" dirty="0">
                <a:solidFill>
                  <a:schemeClr val="tx1"/>
                </a:solidFill>
              </a:rPr>
              <a:t>  </a:t>
            </a:r>
            <a:br>
              <a:rPr lang="cs-CZ" sz="1200" b="1" dirty="0">
                <a:solidFill>
                  <a:schemeClr val="tx1"/>
                </a:solidFill>
              </a:rPr>
            </a:br>
            <a:r>
              <a:rPr lang="cs-CZ" sz="1200" b="1" dirty="0">
                <a:solidFill>
                  <a:schemeClr val="tx1"/>
                </a:solidFill>
              </a:rPr>
              <a:t>Kampaň na podporu výjezdů do zahraničí</a:t>
            </a:r>
            <a:endParaRPr lang="cs-CZ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BC10145-49D9-4768-A71F-338D826A7805}"/>
              </a:ext>
            </a:extLst>
          </p:cNvPr>
          <p:cNvSpPr txBox="1"/>
          <p:nvPr/>
        </p:nvSpPr>
        <p:spPr>
          <a:xfrm rot="971889">
            <a:off x="4700293" y="1042229"/>
            <a:ext cx="428788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sz="900" dirty="0">
                <a:hlinkClick r:id="rId4"/>
              </a:rPr>
              <a:t>Experiment Erasmus</a:t>
            </a:r>
            <a:endParaRPr lang="cs-CZ" sz="900" dirty="0"/>
          </a:p>
          <a:p>
            <a:r>
              <a:rPr lang="cs-CZ" sz="900" dirty="0"/>
              <a:t>Erasmus+ dokáže měnit životy. Nevěříte? ❤️ Udělali jsme malý experiment. Mrkněte, jak to dopadlo 😉</a:t>
            </a:r>
            <a:br>
              <a:rPr lang="cs-CZ" sz="900" dirty="0"/>
            </a:br>
            <a:r>
              <a:rPr lang="cs-CZ" sz="900" dirty="0"/>
              <a:t>Studuj. Stážuj. Vyjeď!</a:t>
            </a:r>
            <a:br>
              <a:rPr lang="cs-CZ" sz="900" dirty="0"/>
            </a:br>
            <a:r>
              <a:rPr lang="cs-CZ" sz="900" dirty="0"/>
              <a:t>#vyjedcz</a:t>
            </a:r>
            <a:br>
              <a:rPr lang="cs-CZ" sz="900" dirty="0"/>
            </a:br>
            <a:r>
              <a:rPr lang="cs-CZ" sz="900" dirty="0"/>
              <a:t>www.vyjed.cz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5E26415-42A4-4EFF-95DE-A5C7C2021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32" y="2160250"/>
            <a:ext cx="2901713" cy="21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79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634</Words>
  <Application>Microsoft Office PowerPoint</Application>
  <PresentationFormat>Předvádění na obrazovce (16:9)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Simple Light</vt:lpstr>
      <vt:lpstr>ERASMUS+: mobility jednotlivců  Informační schůzka 28. 11. 2024</vt:lpstr>
      <vt:lpstr>Nadpis kapitoly pro předělový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 Válková</cp:lastModifiedBy>
  <cp:revision>138</cp:revision>
  <dcterms:modified xsi:type="dcterms:W3CDTF">2024-11-28T13:03:07Z</dcterms:modified>
</cp:coreProperties>
</file>